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5" r:id="rId1"/>
  </p:sldMasterIdLst>
  <p:sldIdLst>
    <p:sldId id="257" r:id="rId2"/>
    <p:sldId id="260" r:id="rId3"/>
    <p:sldId id="284" r:id="rId4"/>
    <p:sldId id="281" r:id="rId5"/>
    <p:sldId id="282" r:id="rId6"/>
    <p:sldId id="285" r:id="rId7"/>
    <p:sldId id="286" r:id="rId8"/>
    <p:sldId id="278" r:id="rId9"/>
    <p:sldId id="277" r:id="rId10"/>
    <p:sldId id="287" r:id="rId11"/>
    <p:sldId id="291" r:id="rId12"/>
    <p:sldId id="293" r:id="rId13"/>
    <p:sldId id="294" r:id="rId14"/>
    <p:sldId id="295" r:id="rId15"/>
    <p:sldId id="296" r:id="rId16"/>
    <p:sldId id="297" r:id="rId17"/>
    <p:sldId id="298" r:id="rId18"/>
    <p:sldId id="299" r:id="rId19"/>
    <p:sldId id="300" r:id="rId20"/>
    <p:sldId id="301" r:id="rId21"/>
    <p:sldId id="302" r:id="rId22"/>
    <p:sldId id="303" r:id="rId23"/>
    <p:sldId id="306" r:id="rId24"/>
    <p:sldId id="304" r:id="rId25"/>
    <p:sldId id="30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1E92B034-9511-4AC4-AFBE-C5DBE1CCB759}">
          <p14:sldIdLst>
            <p14:sldId id="257"/>
            <p14:sldId id="260"/>
            <p14:sldId id="284"/>
            <p14:sldId id="281"/>
            <p14:sldId id="282"/>
            <p14:sldId id="285"/>
            <p14:sldId id="286"/>
            <p14:sldId id="278"/>
            <p14:sldId id="277"/>
            <p14:sldId id="287"/>
            <p14:sldId id="291"/>
            <p14:sldId id="293"/>
            <p14:sldId id="294"/>
            <p14:sldId id="295"/>
            <p14:sldId id="296"/>
            <p14:sldId id="297"/>
            <p14:sldId id="298"/>
            <p14:sldId id="299"/>
            <p14:sldId id="300"/>
            <p14:sldId id="301"/>
            <p14:sldId id="302"/>
            <p14:sldId id="303"/>
            <p14:sldId id="306"/>
            <p14:sldId id="304"/>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Estilo temático 2 - Énfasis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9334D819-9F07-4261-B09B-9E467E5D9002}" type="datetimeFigureOut">
              <a:rPr lang="en-US" smtClean="0"/>
              <a:pPr/>
              <a:t>1/30/2020</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71766878-3199-4EAB-94E7-2D6D11070E14}" type="slidenum">
              <a:rPr lang="en-US" smtClean="0"/>
              <a:pPr/>
              <a:t>‹Nº›</a:t>
            </a:fld>
            <a:endParaRPr lang="en-US" dirty="0"/>
          </a:p>
        </p:txBody>
      </p:sp>
    </p:spTree>
    <p:extLst>
      <p:ext uri="{BB962C8B-B14F-4D97-AF65-F5344CB8AC3E}">
        <p14:creationId xmlns:p14="http://schemas.microsoft.com/office/powerpoint/2010/main" val="284730025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‹Nº›</a:t>
            </a:fld>
            <a:endParaRPr lang="en-US" dirty="0"/>
          </a:p>
        </p:txBody>
      </p:sp>
    </p:spTree>
    <p:extLst>
      <p:ext uri="{BB962C8B-B14F-4D97-AF65-F5344CB8AC3E}">
        <p14:creationId xmlns:p14="http://schemas.microsoft.com/office/powerpoint/2010/main" val="612386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‹Nº›</a:t>
            </a:fld>
            <a:endParaRPr lang="en-US" dirty="0"/>
          </a:p>
        </p:txBody>
      </p:sp>
    </p:spTree>
    <p:extLst>
      <p:ext uri="{BB962C8B-B14F-4D97-AF65-F5344CB8AC3E}">
        <p14:creationId xmlns:p14="http://schemas.microsoft.com/office/powerpoint/2010/main" val="2308127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t>‹Nº›</a:t>
            </a:fld>
            <a:endParaRPr lang="en-US" dirty="0"/>
          </a:p>
        </p:txBody>
      </p:sp>
    </p:spTree>
    <p:extLst>
      <p:ext uri="{BB962C8B-B14F-4D97-AF65-F5344CB8AC3E}">
        <p14:creationId xmlns:p14="http://schemas.microsoft.com/office/powerpoint/2010/main" val="356574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9334D819-9F07-4261-B09B-9E467E5D9002}" type="datetimeFigureOut">
              <a:rPr lang="en-US" smtClean="0"/>
              <a:pPr/>
              <a:t>1/30/2020</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71766878-3199-4EAB-94E7-2D6D11070E14}" type="slidenum">
              <a:rPr lang="en-US" smtClean="0"/>
              <a:pPr/>
              <a:t>‹Nº›</a:t>
            </a:fld>
            <a:endParaRPr lang="en-US" dirty="0"/>
          </a:p>
        </p:txBody>
      </p:sp>
    </p:spTree>
    <p:extLst>
      <p:ext uri="{BB962C8B-B14F-4D97-AF65-F5344CB8AC3E}">
        <p14:creationId xmlns:p14="http://schemas.microsoft.com/office/powerpoint/2010/main" val="119992858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‹Nº›</a:t>
            </a:fld>
            <a:endParaRPr lang="en-US" dirty="0"/>
          </a:p>
        </p:txBody>
      </p:sp>
    </p:spTree>
    <p:extLst>
      <p:ext uri="{BB962C8B-B14F-4D97-AF65-F5344CB8AC3E}">
        <p14:creationId xmlns:p14="http://schemas.microsoft.com/office/powerpoint/2010/main" val="204742694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t>‹Nº›</a:t>
            </a:fld>
            <a:endParaRPr lang="en-US" dirty="0"/>
          </a:p>
        </p:txBody>
      </p:sp>
    </p:spTree>
    <p:extLst>
      <p:ext uri="{BB962C8B-B14F-4D97-AF65-F5344CB8AC3E}">
        <p14:creationId xmlns:p14="http://schemas.microsoft.com/office/powerpoint/2010/main" val="321004359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1/30/2020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t>‹Nº›</a:t>
            </a:fld>
            <a:endParaRPr lang="en-US" dirty="0"/>
          </a:p>
        </p:txBody>
      </p:sp>
    </p:spTree>
    <p:extLst>
      <p:ext uri="{BB962C8B-B14F-4D97-AF65-F5344CB8AC3E}">
        <p14:creationId xmlns:p14="http://schemas.microsoft.com/office/powerpoint/2010/main" val="907245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1/30/2020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t>‹Nº›</a:t>
            </a:fld>
            <a:endParaRPr lang="en-US" dirty="0"/>
          </a:p>
        </p:txBody>
      </p:sp>
    </p:spTree>
    <p:extLst>
      <p:ext uri="{BB962C8B-B14F-4D97-AF65-F5344CB8AC3E}">
        <p14:creationId xmlns:p14="http://schemas.microsoft.com/office/powerpoint/2010/main" val="2764567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Date Placeholder 7"/>
          <p:cNvSpPr>
            <a:spLocks noGrp="1"/>
          </p:cNvSpPr>
          <p:nvPr>
            <p:ph type="dt" sz="half" idx="10"/>
          </p:nvPr>
        </p:nvSpPr>
        <p:spPr/>
        <p:txBody>
          <a:bodyPr/>
          <a:lstStyle/>
          <a:p>
            <a:fld id="{9334D819-9F07-4261-B09B-9E467E5D9002}" type="datetimeFigureOut">
              <a:rPr lang="en-US" smtClean="0"/>
              <a:t>1/30/2020</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71766878-3199-4EAB-94E7-2D6D11070E14}" type="slidenum">
              <a:rPr lang="en-US" smtClean="0"/>
              <a:t>‹Nº›</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2119873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9334D819-9F07-4261-B09B-9E467E5D9002}" type="datetimeFigureOut">
              <a:rPr lang="en-US" smtClean="0"/>
              <a:t>1/30/2020</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71766878-3199-4EAB-94E7-2D6D11070E14}" type="slidenum">
              <a:rPr lang="en-US" smtClean="0"/>
              <a:t>‹Nº›</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49673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9334D819-9F07-4261-B09B-9E467E5D9002}" type="datetimeFigureOut">
              <a:rPr lang="en-US" smtClean="0"/>
              <a:pPr/>
              <a:t>1/30/2020</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71766878-3199-4EAB-94E7-2D6D11070E14}" type="slidenum">
              <a:rPr lang="en-US" smtClean="0"/>
              <a:pPr/>
              <a:t>‹Nº›</a:t>
            </a:fld>
            <a:endParaRPr lang="en-US" dirty="0"/>
          </a:p>
        </p:txBody>
      </p:sp>
    </p:spTree>
    <p:extLst>
      <p:ext uri="{BB962C8B-B14F-4D97-AF65-F5344CB8AC3E}">
        <p14:creationId xmlns:p14="http://schemas.microsoft.com/office/powerpoint/2010/main" val="2330294083"/>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680203" y="862758"/>
            <a:ext cx="8872537" cy="689178"/>
          </a:xfrm>
        </p:spPr>
        <p:txBody>
          <a:bodyPr>
            <a:normAutofit/>
          </a:bodyPr>
          <a:lstStyle/>
          <a:p>
            <a:pPr algn="ctr"/>
            <a:r>
              <a:rPr lang="es-MX" sz="2200" cap="none" dirty="0">
                <a:latin typeface="Arial" panose="020B0604020202020204" pitchFamily="34" charset="0"/>
                <a:cs typeface="Arial" panose="020B0604020202020204" pitchFamily="34" charset="0"/>
              </a:rPr>
              <a:t>UNIVERSIDAD POLITÉCNICA DE TAPACHULA</a:t>
            </a:r>
          </a:p>
        </p:txBody>
      </p:sp>
      <p:sp>
        <p:nvSpPr>
          <p:cNvPr id="3" name="Marcador de contenido 2"/>
          <p:cNvSpPr>
            <a:spLocks noGrp="1"/>
          </p:cNvSpPr>
          <p:nvPr>
            <p:ph idx="1"/>
          </p:nvPr>
        </p:nvSpPr>
        <p:spPr>
          <a:xfrm>
            <a:off x="1027310" y="1787071"/>
            <a:ext cx="10178322" cy="3822285"/>
          </a:xfrm>
        </p:spPr>
        <p:txBody>
          <a:bodyPr>
            <a:noAutofit/>
          </a:bodyPr>
          <a:lstStyle/>
          <a:p>
            <a:pPr marL="0" indent="0" algn="ctr">
              <a:lnSpc>
                <a:spcPct val="50000"/>
              </a:lnSpc>
              <a:buNone/>
            </a:pPr>
            <a:r>
              <a:rPr lang="es-MX" sz="2000" dirty="0">
                <a:solidFill>
                  <a:schemeClr val="tx1"/>
                </a:solidFill>
                <a:latin typeface="Arial" panose="020B0604020202020204" pitchFamily="34" charset="0"/>
                <a:cs typeface="Arial" panose="020B0604020202020204" pitchFamily="34" charset="0"/>
              </a:rPr>
              <a:t>PROYECTO FINAL</a:t>
            </a:r>
          </a:p>
          <a:p>
            <a:pPr marL="0" indent="0" algn="ctr">
              <a:buNone/>
            </a:pPr>
            <a:r>
              <a:rPr lang="es-MX" b="1" dirty="0">
                <a:latin typeface="Arial" panose="020B0604020202020204" pitchFamily="34" charset="0"/>
                <a:cs typeface="Arial" panose="020B0604020202020204" pitchFamily="34" charset="0"/>
              </a:rPr>
              <a:t>Monitoreo de variables climáticas para optimizar el rendimiento del cultivo de tomate Saladette (</a:t>
            </a:r>
            <a:r>
              <a:rPr lang="es-MX" b="1" i="1" dirty="0">
                <a:latin typeface="Arial" panose="020B0604020202020204" pitchFamily="34" charset="0"/>
                <a:cs typeface="Arial" panose="020B0604020202020204" pitchFamily="34" charset="0"/>
              </a:rPr>
              <a:t>Lycopersicum esculentum)</a:t>
            </a:r>
            <a:r>
              <a:rPr lang="es-MX" b="1" dirty="0">
                <a:latin typeface="Arial" panose="020B0604020202020204" pitchFamily="34" charset="0"/>
                <a:cs typeface="Arial" panose="020B0604020202020204" pitchFamily="34" charset="0"/>
              </a:rPr>
              <a:t> bajo sistema de siembra hidropónico.</a:t>
            </a:r>
          </a:p>
          <a:p>
            <a:pPr marL="0" indent="0" algn="ctr">
              <a:lnSpc>
                <a:spcPct val="50000"/>
              </a:lnSpc>
              <a:buNone/>
            </a:pPr>
            <a:endParaRPr lang="es-MX" sz="1800" dirty="0">
              <a:solidFill>
                <a:schemeClr val="tx1"/>
              </a:solidFill>
              <a:latin typeface="Arial" panose="020B0604020202020204" pitchFamily="34" charset="0"/>
              <a:cs typeface="Arial" panose="020B0604020202020204" pitchFamily="34" charset="0"/>
            </a:endParaRPr>
          </a:p>
          <a:p>
            <a:pPr marL="0" indent="0" algn="ctr">
              <a:lnSpc>
                <a:spcPct val="50000"/>
              </a:lnSpc>
              <a:buNone/>
            </a:pPr>
            <a:r>
              <a:rPr lang="es-MX" sz="2000" dirty="0">
                <a:solidFill>
                  <a:schemeClr val="tx1"/>
                </a:solidFill>
                <a:latin typeface="Arial" panose="020B0604020202020204" pitchFamily="34" charset="0"/>
                <a:cs typeface="Arial" panose="020B0604020202020204" pitchFamily="34" charset="0"/>
              </a:rPr>
              <a:t>CONTROL AVANZADO E INTRODUCCIÓN DE PROCESOS</a:t>
            </a:r>
          </a:p>
          <a:p>
            <a:pPr marL="0" indent="0" algn="ctr">
              <a:lnSpc>
                <a:spcPct val="50000"/>
              </a:lnSpc>
              <a:buNone/>
            </a:pPr>
            <a:r>
              <a:rPr lang="es-MX" sz="1800" dirty="0">
                <a:solidFill>
                  <a:schemeClr val="tx1"/>
                </a:solidFill>
                <a:latin typeface="Arial" panose="020B0604020202020204" pitchFamily="34" charset="0"/>
                <a:cs typeface="Arial" panose="020B0604020202020204" pitchFamily="34" charset="0"/>
              </a:rPr>
              <a:t>Maestría en ingeniería con especialidad en manufactura</a:t>
            </a:r>
          </a:p>
          <a:p>
            <a:pPr marL="0" indent="0" algn="ctr">
              <a:lnSpc>
                <a:spcPct val="50000"/>
              </a:lnSpc>
              <a:buNone/>
            </a:pPr>
            <a:endParaRPr lang="es-MX" sz="1800" dirty="0">
              <a:solidFill>
                <a:schemeClr val="tx1"/>
              </a:solidFill>
              <a:latin typeface="Arial" panose="020B0604020202020204" pitchFamily="34" charset="0"/>
              <a:cs typeface="Arial" panose="020B0604020202020204" pitchFamily="34" charset="0"/>
            </a:endParaRPr>
          </a:p>
          <a:p>
            <a:pPr marL="0" indent="0" algn="ctr">
              <a:lnSpc>
                <a:spcPct val="80000"/>
              </a:lnSpc>
              <a:buNone/>
            </a:pPr>
            <a:r>
              <a:rPr lang="es-MX" sz="2000" dirty="0">
                <a:solidFill>
                  <a:schemeClr val="tx1"/>
                </a:solidFill>
                <a:latin typeface="Arial" panose="020B0604020202020204" pitchFamily="34" charset="0"/>
                <a:cs typeface="Arial" panose="020B0604020202020204" pitchFamily="34" charset="0"/>
              </a:rPr>
              <a:t>PRESENTA</a:t>
            </a:r>
          </a:p>
          <a:p>
            <a:pPr marL="0" indent="0" algn="ctr">
              <a:lnSpc>
                <a:spcPct val="50000"/>
              </a:lnSpc>
              <a:buNone/>
            </a:pPr>
            <a:r>
              <a:rPr lang="es-MX" sz="1700" dirty="0">
                <a:solidFill>
                  <a:schemeClr val="tx1"/>
                </a:solidFill>
                <a:latin typeface="Arial" panose="020B0604020202020204" pitchFamily="34" charset="0"/>
                <a:cs typeface="Arial" panose="020B0604020202020204" pitchFamily="34" charset="0"/>
              </a:rPr>
              <a:t>  Denise López Morales                     P192024</a:t>
            </a:r>
          </a:p>
          <a:p>
            <a:pPr marL="0" indent="0" algn="ctr">
              <a:lnSpc>
                <a:spcPct val="50000"/>
              </a:lnSpc>
              <a:buNone/>
            </a:pPr>
            <a:r>
              <a:rPr lang="es-MX" sz="1700" dirty="0">
                <a:solidFill>
                  <a:schemeClr val="tx1"/>
                </a:solidFill>
                <a:latin typeface="Arial" panose="020B0604020202020204" pitchFamily="34" charset="0"/>
                <a:cs typeface="Arial" panose="020B0604020202020204" pitchFamily="34" charset="0"/>
              </a:rPr>
              <a:t> Gilberto Cruz González                    P192026</a:t>
            </a:r>
          </a:p>
          <a:p>
            <a:pPr marL="0" indent="0" algn="ctr">
              <a:lnSpc>
                <a:spcPct val="50000"/>
              </a:lnSpc>
              <a:buNone/>
            </a:pPr>
            <a:r>
              <a:rPr lang="es-MX" sz="1700" dirty="0">
                <a:latin typeface="Arial" panose="020B0604020202020204" pitchFamily="34" charset="0"/>
                <a:cs typeface="Arial" panose="020B0604020202020204" pitchFamily="34" charset="0"/>
              </a:rPr>
              <a:t> </a:t>
            </a:r>
            <a:r>
              <a:rPr lang="es-MX" sz="1700" dirty="0" err="1">
                <a:latin typeface="Arial" panose="020B0604020202020204" pitchFamily="34" charset="0"/>
                <a:cs typeface="Arial" panose="020B0604020202020204" pitchFamily="34" charset="0"/>
              </a:rPr>
              <a:t>Jarbin</a:t>
            </a:r>
            <a:r>
              <a:rPr lang="es-MX" sz="1700" dirty="0">
                <a:latin typeface="Arial" panose="020B0604020202020204" pitchFamily="34" charset="0"/>
                <a:cs typeface="Arial" panose="020B0604020202020204" pitchFamily="34" charset="0"/>
              </a:rPr>
              <a:t> Barrios Díaz                           P192015</a:t>
            </a:r>
            <a:endParaRPr lang="es-MX" sz="1700" dirty="0">
              <a:solidFill>
                <a:schemeClr val="tx1"/>
              </a:solidFill>
              <a:latin typeface="Arial" panose="020B0604020202020204" pitchFamily="34" charset="0"/>
              <a:cs typeface="Arial" panose="020B0604020202020204" pitchFamily="34" charset="0"/>
            </a:endParaRPr>
          </a:p>
          <a:p>
            <a:pPr marL="0" indent="0" algn="ctr">
              <a:lnSpc>
                <a:spcPct val="50000"/>
              </a:lnSpc>
              <a:buNone/>
            </a:pPr>
            <a:r>
              <a:rPr lang="es-MX" sz="1700" dirty="0">
                <a:solidFill>
                  <a:schemeClr val="tx1"/>
                </a:solidFill>
                <a:latin typeface="Arial" panose="020B0604020202020204" pitchFamily="34" charset="0"/>
                <a:cs typeface="Arial" panose="020B0604020202020204" pitchFamily="34" charset="0"/>
              </a:rPr>
              <a:t> Juan Rodrigo Maldonado Pérez       P192008</a:t>
            </a:r>
          </a:p>
          <a:p>
            <a:pPr marL="0" indent="0" algn="ctr">
              <a:lnSpc>
                <a:spcPct val="50000"/>
              </a:lnSpc>
              <a:buNone/>
            </a:pPr>
            <a:r>
              <a:rPr lang="es-MX" sz="1700" dirty="0">
                <a:solidFill>
                  <a:schemeClr val="tx1"/>
                </a:solidFill>
                <a:latin typeface="Arial" panose="020B0604020202020204" pitchFamily="34" charset="0"/>
                <a:cs typeface="Arial" panose="020B0604020202020204" pitchFamily="34" charset="0"/>
              </a:rPr>
              <a:t>  Luis Rivas Alonso                            P192003</a:t>
            </a:r>
          </a:p>
          <a:p>
            <a:pPr marL="0" indent="0" algn="ctr">
              <a:lnSpc>
                <a:spcPct val="50000"/>
              </a:lnSpc>
              <a:buNone/>
            </a:pPr>
            <a:r>
              <a:rPr lang="es-MX" sz="1700" dirty="0">
                <a:solidFill>
                  <a:schemeClr val="tx1"/>
                </a:solidFill>
                <a:latin typeface="Arial" panose="020B0604020202020204" pitchFamily="34" charset="0"/>
                <a:cs typeface="Arial" panose="020B0604020202020204" pitchFamily="34" charset="0"/>
              </a:rPr>
              <a:t>  Renata Itzel Hernández Ramos       P192021</a:t>
            </a:r>
          </a:p>
          <a:p>
            <a:pPr marL="0" indent="0">
              <a:lnSpc>
                <a:spcPct val="50000"/>
              </a:lnSpc>
              <a:buNone/>
            </a:pPr>
            <a:r>
              <a:rPr lang="es-MX" sz="1700" dirty="0">
                <a:solidFill>
                  <a:schemeClr val="tx1"/>
                </a:solidFill>
                <a:latin typeface="Arial" panose="020B0604020202020204" pitchFamily="34" charset="0"/>
                <a:cs typeface="Arial" panose="020B0604020202020204" pitchFamily="34" charset="0"/>
              </a:rPr>
              <a:t>                                                Reynaldo González Flores               P192016      </a:t>
            </a:r>
            <a:r>
              <a:rPr lang="es-MX" sz="1800" dirty="0">
                <a:solidFill>
                  <a:schemeClr val="tx1"/>
                </a:solidFill>
                <a:latin typeface="Arial" panose="020B0604020202020204" pitchFamily="34" charset="0"/>
                <a:cs typeface="Arial" panose="020B0604020202020204" pitchFamily="34" charset="0"/>
              </a:rPr>
              <a:t>                                                                                                        </a:t>
            </a:r>
          </a:p>
          <a:p>
            <a:pPr marL="0" indent="0">
              <a:buNone/>
            </a:pPr>
            <a:endParaRPr lang="es-AR" sz="1800" dirty="0">
              <a:solidFill>
                <a:schemeClr val="tx1"/>
              </a:solidFill>
              <a:latin typeface="Arial" panose="020B0604020202020204" pitchFamily="34" charset="0"/>
              <a:cs typeface="Arial" panose="020B0604020202020204" pitchFamily="34" charset="0"/>
            </a:endParaRPr>
          </a:p>
          <a:p>
            <a:pPr marL="0" indent="0">
              <a:buNone/>
            </a:pPr>
            <a:r>
              <a:rPr lang="es-AR" sz="1800" dirty="0">
                <a:solidFill>
                  <a:schemeClr val="tx1"/>
                </a:solidFill>
                <a:latin typeface="Arial" panose="020B0604020202020204" pitchFamily="34" charset="0"/>
                <a:cs typeface="Arial" panose="020B0604020202020204" pitchFamily="34" charset="0"/>
              </a:rPr>
              <a:t>Tapachula, Chiapas</a:t>
            </a:r>
            <a:r>
              <a:rPr lang="es-AR" dirty="0">
                <a:solidFill>
                  <a:schemeClr val="tx1"/>
                </a:solidFill>
                <a:latin typeface="Arial" panose="020B0604020202020204" pitchFamily="34" charset="0"/>
                <a:cs typeface="Arial" panose="020B0604020202020204" pitchFamily="34" charset="0"/>
              </a:rPr>
              <a:t>.                                                                                  </a:t>
            </a:r>
            <a:r>
              <a:rPr lang="es-AR" dirty="0">
                <a:latin typeface="Arial" panose="020B0604020202020204" pitchFamily="34" charset="0"/>
                <a:cs typeface="Arial" panose="020B0604020202020204" pitchFamily="34" charset="0"/>
              </a:rPr>
              <a:t>29</a:t>
            </a:r>
            <a:r>
              <a:rPr lang="es-AR" sz="1800" dirty="0">
                <a:solidFill>
                  <a:schemeClr val="tx1"/>
                </a:solidFill>
                <a:latin typeface="Arial" panose="020B0604020202020204" pitchFamily="34" charset="0"/>
                <a:cs typeface="Arial" panose="020B0604020202020204" pitchFamily="34" charset="0"/>
              </a:rPr>
              <a:t> de Enero de 2020</a:t>
            </a:r>
            <a:endParaRPr lang="es-MX" sz="1800" dirty="0">
              <a:solidFill>
                <a:schemeClr val="tx1"/>
              </a:solidFill>
              <a:latin typeface="Arial" panose="020B0604020202020204" pitchFamily="34" charset="0"/>
              <a:cs typeface="Arial" panose="020B0604020202020204" pitchFamily="34" charset="0"/>
            </a:endParaRPr>
          </a:p>
        </p:txBody>
      </p:sp>
      <p:pic>
        <p:nvPicPr>
          <p:cNvPr id="4" name="Imagen 3"/>
          <p:cNvPicPr/>
          <p:nvPr/>
        </p:nvPicPr>
        <p:blipFill>
          <a:blip r:embed="rId2" cstate="print">
            <a:lum bright="-20000" contrast="40000"/>
            <a:extLst>
              <a:ext uri="{28A0092B-C50C-407E-A947-70E740481C1C}">
                <a14:useLocalDpi xmlns:a14="http://schemas.microsoft.com/office/drawing/2010/main" val="0"/>
              </a:ext>
            </a:extLst>
          </a:blip>
          <a:srcRect l="59825" t="23885" r="21233" b="30899"/>
          <a:stretch>
            <a:fillRect/>
          </a:stretch>
        </p:blipFill>
        <p:spPr bwMode="auto">
          <a:xfrm>
            <a:off x="437882" y="394636"/>
            <a:ext cx="1722979" cy="1266739"/>
          </a:xfrm>
          <a:prstGeom prst="rect">
            <a:avLst/>
          </a:prstGeom>
          <a:noFill/>
          <a:ln>
            <a:noFill/>
          </a:ln>
          <a:effectLst/>
        </p:spPr>
      </p:pic>
      <p:pic>
        <p:nvPicPr>
          <p:cNvPr id="5" name="Imagen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97792" y="185104"/>
            <a:ext cx="2093989" cy="1717877"/>
          </a:xfrm>
          <a:prstGeom prst="rect">
            <a:avLst/>
          </a:prstGeom>
          <a:noFill/>
          <a:ln>
            <a:noFill/>
          </a:ln>
        </p:spPr>
      </p:pic>
    </p:spTree>
    <p:extLst>
      <p:ext uri="{BB962C8B-B14F-4D97-AF65-F5344CB8AC3E}">
        <p14:creationId xmlns:p14="http://schemas.microsoft.com/office/powerpoint/2010/main" val="299629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 name="Título 6"/>
          <p:cNvSpPr>
            <a:spLocks noGrp="1"/>
          </p:cNvSpPr>
          <p:nvPr>
            <p:ph type="title"/>
          </p:nvPr>
        </p:nvSpPr>
        <p:spPr>
          <a:xfrm>
            <a:off x="1324378" y="2651697"/>
            <a:ext cx="10058400" cy="1371600"/>
          </a:xfrm>
        </p:spPr>
        <p:txBody>
          <a:bodyPr>
            <a:noAutofit/>
          </a:bodyPr>
          <a:lstStyle/>
          <a:p>
            <a:r>
              <a:rPr lang="es-MX" dirty="0"/>
              <a:t>Descripción del Material Usado y sus Funciones</a:t>
            </a:r>
          </a:p>
        </p:txBody>
      </p:sp>
      <p:pic>
        <p:nvPicPr>
          <p:cNvPr id="4" name="Imagen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1887" y="231822"/>
            <a:ext cx="1488683" cy="1136883"/>
          </a:xfrm>
          <a:prstGeom prst="rect">
            <a:avLst/>
          </a:prstGeom>
          <a:noFill/>
          <a:ln>
            <a:noFill/>
          </a:ln>
        </p:spPr>
      </p:pic>
    </p:spTree>
    <p:extLst>
      <p:ext uri="{BB962C8B-B14F-4D97-AF65-F5344CB8AC3E}">
        <p14:creationId xmlns:p14="http://schemas.microsoft.com/office/powerpoint/2010/main" val="6256749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9862" y="731520"/>
            <a:ext cx="10058400" cy="1371600"/>
          </a:xfrm>
        </p:spPr>
        <p:txBody>
          <a:bodyPr>
            <a:normAutofit/>
          </a:bodyPr>
          <a:lstStyle/>
          <a:p>
            <a:r>
              <a:rPr lang="es-MX" sz="4400" dirty="0"/>
              <a:t>Sensor de Temperatura Digital</a:t>
            </a:r>
          </a:p>
        </p:txBody>
      </p:sp>
      <p:sp>
        <p:nvSpPr>
          <p:cNvPr id="6" name="Marcador de contenido 5"/>
          <p:cNvSpPr>
            <a:spLocks noGrp="1"/>
          </p:cNvSpPr>
          <p:nvPr>
            <p:ph sz="half" idx="1"/>
          </p:nvPr>
        </p:nvSpPr>
        <p:spPr>
          <a:xfrm>
            <a:off x="1236228" y="2193273"/>
            <a:ext cx="3979715" cy="3749040"/>
          </a:xfrm>
        </p:spPr>
        <p:txBody>
          <a:bodyPr/>
          <a:lstStyle/>
          <a:p>
            <a:pPr algn="just"/>
            <a:r>
              <a:rPr lang="es-MX" dirty="0"/>
              <a:t>El DS18B20 es un sensor de temperatura en el cual se lleva la conversión analógico a digital dentro del encapsulado, facilitando el resultado de dicha conversión a través de una interfaz digital llamada 1-wire y esta cuenta con </a:t>
            </a:r>
            <a:r>
              <a:rPr lang="es-MX" dirty="0" err="1"/>
              <a:t>con</a:t>
            </a:r>
            <a:r>
              <a:rPr lang="es-MX" dirty="0"/>
              <a:t> 3 pines ( </a:t>
            </a:r>
            <a:r>
              <a:rPr lang="es-MX" dirty="0" err="1"/>
              <a:t>Vcc</a:t>
            </a:r>
            <a:r>
              <a:rPr lang="es-MX" dirty="0"/>
              <a:t>, </a:t>
            </a:r>
            <a:r>
              <a:rPr lang="es-MX" dirty="0" err="1"/>
              <a:t>Gnd</a:t>
            </a:r>
            <a:r>
              <a:rPr lang="es-MX" dirty="0"/>
              <a:t> y Data). Y es de bajo costo.</a:t>
            </a:r>
          </a:p>
        </p:txBody>
      </p:sp>
      <p:pic>
        <p:nvPicPr>
          <p:cNvPr id="7" name="Marcador de contenido 4" descr="E:\hidroponia\FOTOS\20200126_114650.jpg"/>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130344" y="2193273"/>
            <a:ext cx="4777918" cy="3349794"/>
          </a:xfrm>
          <a:prstGeom prst="rect">
            <a:avLst/>
          </a:prstGeom>
          <a:noFill/>
          <a:ln>
            <a:noFill/>
          </a:ln>
        </p:spPr>
      </p:pic>
      <p:pic>
        <p:nvPicPr>
          <p:cNvPr id="8" name="Imagen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1887" y="231822"/>
            <a:ext cx="1488683" cy="1136883"/>
          </a:xfrm>
          <a:prstGeom prst="rect">
            <a:avLst/>
          </a:prstGeom>
          <a:noFill/>
          <a:ln>
            <a:noFill/>
          </a:ln>
        </p:spPr>
      </p:pic>
    </p:spTree>
    <p:extLst>
      <p:ext uri="{BB962C8B-B14F-4D97-AF65-F5344CB8AC3E}">
        <p14:creationId xmlns:p14="http://schemas.microsoft.com/office/powerpoint/2010/main" val="4253779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3921" y="682905"/>
            <a:ext cx="9055994" cy="1371600"/>
          </a:xfrm>
        </p:spPr>
        <p:txBody>
          <a:bodyPr>
            <a:normAutofit/>
          </a:bodyPr>
          <a:lstStyle/>
          <a:p>
            <a:r>
              <a:rPr lang="es-MX" sz="4400" dirty="0"/>
              <a:t>Sensor de Humedad del Suelo Higrómetro </a:t>
            </a:r>
          </a:p>
        </p:txBody>
      </p:sp>
      <p:sp>
        <p:nvSpPr>
          <p:cNvPr id="3" name="Marcador de contenido 2"/>
          <p:cNvSpPr>
            <a:spLocks noGrp="1"/>
          </p:cNvSpPr>
          <p:nvPr>
            <p:ph sz="half" idx="1"/>
          </p:nvPr>
        </p:nvSpPr>
        <p:spPr>
          <a:xfrm>
            <a:off x="1259982" y="2322061"/>
            <a:ext cx="4046113" cy="3499190"/>
          </a:xfrm>
        </p:spPr>
        <p:txBody>
          <a:bodyPr/>
          <a:lstStyle/>
          <a:p>
            <a:pPr algn="just"/>
            <a:r>
              <a:rPr lang="es-MX" dirty="0"/>
              <a:t>Un higrómetro de suelo FC-28 es un sensor que mide la humedad del suelo. Son ampliamente empleados en sistemas automáticos de riego para detectar cuando es necesario activar el sistema de bombeo. El FC-28 es un sensor sencillo que mide la humedad del suelo por la variación de su conductividad.</a:t>
            </a:r>
          </a:p>
          <a:p>
            <a:endParaRPr lang="es-MX" dirty="0"/>
          </a:p>
        </p:txBody>
      </p:sp>
      <p:pic>
        <p:nvPicPr>
          <p:cNvPr id="5" name="Marcador de contenido 4" descr="E:\hidroponia\FOTOS\20200126_121507.jpg"/>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040191" y="2244789"/>
            <a:ext cx="4391696" cy="3576462"/>
          </a:xfrm>
          <a:prstGeom prst="rect">
            <a:avLst/>
          </a:prstGeom>
          <a:noFill/>
          <a:ln>
            <a:noFill/>
          </a:ln>
        </p:spPr>
      </p:pic>
      <p:pic>
        <p:nvPicPr>
          <p:cNvPr id="6" name="Imagen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1887" y="231822"/>
            <a:ext cx="1488683" cy="1136883"/>
          </a:xfrm>
          <a:prstGeom prst="rect">
            <a:avLst/>
          </a:prstGeom>
          <a:noFill/>
          <a:ln>
            <a:noFill/>
          </a:ln>
        </p:spPr>
      </p:pic>
    </p:spTree>
    <p:extLst>
      <p:ext uri="{BB962C8B-B14F-4D97-AF65-F5344CB8AC3E}">
        <p14:creationId xmlns:p14="http://schemas.microsoft.com/office/powerpoint/2010/main" val="4054722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6800" y="539563"/>
            <a:ext cx="10058400" cy="1371600"/>
          </a:xfrm>
        </p:spPr>
        <p:txBody>
          <a:bodyPr>
            <a:normAutofit/>
          </a:bodyPr>
          <a:lstStyle/>
          <a:p>
            <a:r>
              <a:rPr lang="es-MX" sz="4400" dirty="0"/>
              <a:t>Modulo de 4 Relevadores - Electrónica</a:t>
            </a:r>
          </a:p>
        </p:txBody>
      </p:sp>
      <p:sp>
        <p:nvSpPr>
          <p:cNvPr id="4" name="Marcador de contenido 3"/>
          <p:cNvSpPr>
            <a:spLocks noGrp="1"/>
          </p:cNvSpPr>
          <p:nvPr>
            <p:ph sz="half" idx="2"/>
          </p:nvPr>
        </p:nvSpPr>
        <p:spPr>
          <a:xfrm>
            <a:off x="6752822" y="2218904"/>
            <a:ext cx="4194220" cy="3749040"/>
          </a:xfrm>
        </p:spPr>
        <p:txBody>
          <a:bodyPr/>
          <a:lstStyle/>
          <a:p>
            <a:pPr algn="just"/>
            <a:r>
              <a:rPr lang="es-MX" dirty="0"/>
              <a:t>Es un dispositivo electromecánico que permite a un procesador como </a:t>
            </a:r>
            <a:r>
              <a:rPr lang="es-MX" b="1" dirty="0"/>
              <a:t>Arduino</a:t>
            </a:r>
            <a:r>
              <a:rPr lang="es-MX" dirty="0"/>
              <a:t> controlar cargas a un nivel de tensión o intensidad muy superior a las que su electrónica puede soportar. El circuito secundario es el interruptor encargado de encender o apagar la carga. </a:t>
            </a:r>
          </a:p>
        </p:txBody>
      </p:sp>
      <p:pic>
        <p:nvPicPr>
          <p:cNvPr id="5" name="Imagen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1887" y="231822"/>
            <a:ext cx="1488683" cy="1136883"/>
          </a:xfrm>
          <a:prstGeom prst="rect">
            <a:avLst/>
          </a:prstGeom>
          <a:noFill/>
          <a:ln>
            <a:noFill/>
          </a:ln>
        </p:spPr>
      </p:pic>
      <p:pic>
        <p:nvPicPr>
          <p:cNvPr id="6" name="Imagen 5" descr="E:\hidroponia\FOTOS\20200126_121624.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2218904"/>
            <a:ext cx="4712823" cy="3835454"/>
          </a:xfrm>
          <a:prstGeom prst="rect">
            <a:avLst/>
          </a:prstGeom>
          <a:noFill/>
          <a:ln>
            <a:noFill/>
          </a:ln>
        </p:spPr>
      </p:pic>
    </p:spTree>
    <p:extLst>
      <p:ext uri="{BB962C8B-B14F-4D97-AF65-F5344CB8AC3E}">
        <p14:creationId xmlns:p14="http://schemas.microsoft.com/office/powerpoint/2010/main" val="2131199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400" dirty="0" err="1"/>
              <a:t>Protoboard</a:t>
            </a:r>
            <a:endParaRPr lang="es-MX" sz="4400" dirty="0"/>
          </a:p>
        </p:txBody>
      </p:sp>
      <p:sp>
        <p:nvSpPr>
          <p:cNvPr id="4" name="Marcador de contenido 3"/>
          <p:cNvSpPr>
            <a:spLocks noGrp="1"/>
          </p:cNvSpPr>
          <p:nvPr>
            <p:ph sz="half" idx="2"/>
          </p:nvPr>
        </p:nvSpPr>
        <p:spPr>
          <a:xfrm>
            <a:off x="6702537" y="2203527"/>
            <a:ext cx="4473691" cy="3749040"/>
          </a:xfrm>
        </p:spPr>
        <p:txBody>
          <a:bodyPr/>
          <a:lstStyle/>
          <a:p>
            <a:pPr algn="just"/>
            <a:r>
              <a:rPr lang="es-MX" dirty="0"/>
              <a:t>Una </a:t>
            </a:r>
            <a:r>
              <a:rPr lang="es-MX" dirty="0" err="1"/>
              <a:t>protoboard</a:t>
            </a:r>
            <a:r>
              <a:rPr lang="es-MX" dirty="0"/>
              <a:t>, o </a:t>
            </a:r>
            <a:r>
              <a:rPr lang="es-MX" dirty="0" err="1"/>
              <a:t>breadboard</a:t>
            </a:r>
            <a:r>
              <a:rPr lang="es-MX" dirty="0"/>
              <a:t>, es prácticamente una PCB temporal con una forma y tamaño generalizados, Utilizado para pruebas y prototipos temporales de circuitos. Así como también se usa insertando las terminales de los dispositivos electrónicos en los orificios de la </a:t>
            </a:r>
            <a:r>
              <a:rPr lang="es-MX" dirty="0" err="1"/>
              <a:t>protoboard</a:t>
            </a:r>
            <a:r>
              <a:rPr lang="es-MX" dirty="0"/>
              <a:t> de la forma en que tengan continuidad todas sus líneas, tanto de conexión, como de alimentación.</a:t>
            </a:r>
          </a:p>
          <a:p>
            <a:endParaRPr lang="es-MX" dirty="0"/>
          </a:p>
        </p:txBody>
      </p:sp>
      <p:pic>
        <p:nvPicPr>
          <p:cNvPr id="5" name="Imagen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1887" y="231822"/>
            <a:ext cx="1488683" cy="1136883"/>
          </a:xfrm>
          <a:prstGeom prst="rect">
            <a:avLst/>
          </a:prstGeom>
          <a:noFill/>
          <a:ln>
            <a:noFill/>
          </a:ln>
        </p:spPr>
      </p:pic>
      <p:pic>
        <p:nvPicPr>
          <p:cNvPr id="6" name="Imagen 5" descr="E:\hidroponia\FOTOS\20200126_121945.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6648" y="2203527"/>
            <a:ext cx="5612130" cy="3156585"/>
          </a:xfrm>
          <a:prstGeom prst="rect">
            <a:avLst/>
          </a:prstGeom>
          <a:noFill/>
          <a:ln>
            <a:noFill/>
          </a:ln>
        </p:spPr>
      </p:pic>
    </p:spTree>
    <p:extLst>
      <p:ext uri="{BB962C8B-B14F-4D97-AF65-F5344CB8AC3E}">
        <p14:creationId xmlns:p14="http://schemas.microsoft.com/office/powerpoint/2010/main" val="2019177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59983" y="682905"/>
            <a:ext cx="10058400" cy="1371600"/>
          </a:xfrm>
        </p:spPr>
        <p:txBody>
          <a:bodyPr>
            <a:normAutofit/>
          </a:bodyPr>
          <a:lstStyle/>
          <a:p>
            <a:r>
              <a:rPr lang="es-MX" sz="4400" dirty="0"/>
              <a:t>Electroválvula</a:t>
            </a:r>
          </a:p>
        </p:txBody>
      </p:sp>
      <p:sp>
        <p:nvSpPr>
          <p:cNvPr id="3" name="Marcador de contenido 2"/>
          <p:cNvSpPr>
            <a:spLocks noGrp="1"/>
          </p:cNvSpPr>
          <p:nvPr>
            <p:ph sz="half" idx="1"/>
          </p:nvPr>
        </p:nvSpPr>
        <p:spPr/>
        <p:txBody>
          <a:bodyPr/>
          <a:lstStyle/>
          <a:p>
            <a:pPr algn="just"/>
            <a:r>
              <a:rPr lang="es-MX" dirty="0"/>
              <a:t>Es una válvula electromecánica, diseñada para controlar el paso de un fluido por un conducto o tubería. La válvula se mueve mediante una bobina solenoide. Generalmente no tiene más que dos posiciones: abierto y cerrado, o todo y nada.</a:t>
            </a:r>
          </a:p>
        </p:txBody>
      </p:sp>
      <p:pic>
        <p:nvPicPr>
          <p:cNvPr id="5" name="Imagen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1887" y="231822"/>
            <a:ext cx="1488683" cy="1136883"/>
          </a:xfrm>
          <a:prstGeom prst="rect">
            <a:avLst/>
          </a:prstGeom>
          <a:noFill/>
          <a:ln>
            <a:noFill/>
          </a:ln>
        </p:spPr>
      </p:pic>
      <p:pic>
        <p:nvPicPr>
          <p:cNvPr id="6" name="Marcador de contenido 5" descr="E:\hidroponia\FOTOS\20200126_122503.jpg"/>
          <p:cNvPicPr>
            <a:picLocks noGrp="1"/>
          </p:cNvPicPr>
          <p:nvPr>
            <p:ph sz="half" idx="2"/>
          </p:nvPr>
        </p:nvPicPr>
        <p:blipFill rotWithShape="1">
          <a:blip r:embed="rId3" cstate="print">
            <a:extLst>
              <a:ext uri="{28A0092B-C50C-407E-A947-70E740481C1C}">
                <a14:useLocalDpi xmlns:a14="http://schemas.microsoft.com/office/drawing/2010/main" val="0"/>
              </a:ext>
            </a:extLst>
          </a:blip>
          <a:srcRect t="7757" r="11072" b="22989"/>
          <a:stretch/>
        </p:blipFill>
        <p:spPr bwMode="auto">
          <a:xfrm>
            <a:off x="6491101" y="2103120"/>
            <a:ext cx="4440915" cy="3207321"/>
          </a:xfrm>
          <a:prstGeom prst="rect">
            <a:avLst/>
          </a:prstGeom>
          <a:noFill/>
          <a:ln>
            <a:noFill/>
          </a:ln>
        </p:spPr>
      </p:pic>
    </p:spTree>
    <p:extLst>
      <p:ext uri="{BB962C8B-B14F-4D97-AF65-F5344CB8AC3E}">
        <p14:creationId xmlns:p14="http://schemas.microsoft.com/office/powerpoint/2010/main" val="2941594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6800" y="800263"/>
            <a:ext cx="10058400" cy="1371600"/>
          </a:xfrm>
        </p:spPr>
        <p:txBody>
          <a:bodyPr>
            <a:normAutofit fontScale="90000"/>
          </a:bodyPr>
          <a:lstStyle/>
          <a:p>
            <a:r>
              <a:rPr lang="es-MX" sz="5300" dirty="0"/>
              <a:t>Senso</a:t>
            </a:r>
            <a:r>
              <a:rPr lang="es-MX" sz="4900" dirty="0"/>
              <a:t>r de Humedad de Suelo Capacitivo Anticorrosivo</a:t>
            </a:r>
            <a:br>
              <a:rPr lang="es-MX" dirty="0"/>
            </a:br>
            <a:endParaRPr lang="es-MX" dirty="0"/>
          </a:p>
        </p:txBody>
      </p:sp>
      <p:sp>
        <p:nvSpPr>
          <p:cNvPr id="3" name="Marcador de contenido 2"/>
          <p:cNvSpPr>
            <a:spLocks noGrp="1"/>
          </p:cNvSpPr>
          <p:nvPr>
            <p:ph sz="half" idx="1"/>
          </p:nvPr>
        </p:nvSpPr>
        <p:spPr>
          <a:xfrm>
            <a:off x="1066800" y="2412213"/>
            <a:ext cx="4754880" cy="3749040"/>
          </a:xfrm>
        </p:spPr>
        <p:txBody>
          <a:bodyPr/>
          <a:lstStyle/>
          <a:p>
            <a:r>
              <a:rPr lang="es-MX" dirty="0"/>
              <a:t>Es un sensor capacitivo mide el nivel de humedad del suelo, está fabricado en un material resistente a la corrosión, lo que permite un largo ciclo de vida del producto.</a:t>
            </a:r>
          </a:p>
          <a:p>
            <a:endParaRPr lang="es-MX" dirty="0"/>
          </a:p>
        </p:txBody>
      </p:sp>
      <p:pic>
        <p:nvPicPr>
          <p:cNvPr id="5" name="Imagen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1887" y="231822"/>
            <a:ext cx="1488683" cy="1136883"/>
          </a:xfrm>
          <a:prstGeom prst="rect">
            <a:avLst/>
          </a:prstGeom>
          <a:noFill/>
          <a:ln>
            <a:noFill/>
          </a:ln>
        </p:spPr>
      </p:pic>
      <p:pic>
        <p:nvPicPr>
          <p:cNvPr id="7" name="Marcador de contenido 6" descr="E:\hidroponia\FOTOS\20200126_121156.jpg"/>
          <p:cNvPicPr>
            <a:picLocks noGrp="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027313" y="2412213"/>
            <a:ext cx="5097887" cy="2679949"/>
          </a:xfrm>
          <a:prstGeom prst="rect">
            <a:avLst/>
          </a:prstGeom>
          <a:noFill/>
          <a:ln>
            <a:noFill/>
          </a:ln>
        </p:spPr>
      </p:pic>
    </p:spTree>
    <p:extLst>
      <p:ext uri="{BB962C8B-B14F-4D97-AF65-F5344CB8AC3E}">
        <p14:creationId xmlns:p14="http://schemas.microsoft.com/office/powerpoint/2010/main" val="1962350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3646" y="682905"/>
            <a:ext cx="10058400" cy="1371600"/>
          </a:xfrm>
        </p:spPr>
        <p:txBody>
          <a:bodyPr>
            <a:normAutofit/>
          </a:bodyPr>
          <a:lstStyle/>
          <a:p>
            <a:r>
              <a:rPr lang="es-MX" sz="4400" dirty="0"/>
              <a:t>Cable Dupont</a:t>
            </a:r>
          </a:p>
        </p:txBody>
      </p:sp>
      <p:sp>
        <p:nvSpPr>
          <p:cNvPr id="3" name="Marcador de contenido 2"/>
          <p:cNvSpPr>
            <a:spLocks noGrp="1"/>
          </p:cNvSpPr>
          <p:nvPr>
            <p:ph sz="half" idx="1"/>
          </p:nvPr>
        </p:nvSpPr>
        <p:spPr>
          <a:xfrm>
            <a:off x="6022590" y="2125419"/>
            <a:ext cx="4754880" cy="3749040"/>
          </a:xfrm>
        </p:spPr>
        <p:txBody>
          <a:bodyPr/>
          <a:lstStyle/>
          <a:p>
            <a:pPr algn="just"/>
            <a:r>
              <a:rPr lang="es-MX" dirty="0"/>
              <a:t>Es un cable con un conector en cada punta, que se usa normalmente para interconectar entre sí los componentes en una placa de pruebas. Se utilizan de forma general para transferir señales eléctricas de cualquier parte de la placa de prototipos.</a:t>
            </a:r>
          </a:p>
        </p:txBody>
      </p:sp>
      <p:pic>
        <p:nvPicPr>
          <p:cNvPr id="5" name="Imagen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1887" y="231822"/>
            <a:ext cx="1488683" cy="1136883"/>
          </a:xfrm>
          <a:prstGeom prst="rect">
            <a:avLst/>
          </a:prstGeom>
          <a:noFill/>
          <a:ln>
            <a:noFill/>
          </a:ln>
        </p:spPr>
      </p:pic>
      <p:pic>
        <p:nvPicPr>
          <p:cNvPr id="6" name="Marcador de contenido 5" descr="E:\hidroponia\FOTOS\20200126_121751.jpg"/>
          <p:cNvPicPr>
            <a:picLocks noGrp="1"/>
          </p:cNvPicPr>
          <p:nvPr>
            <p:ph sz="half" idx="2"/>
          </p:nvPr>
        </p:nvPicPr>
        <p:blipFill rotWithShape="1">
          <a:blip r:embed="rId3" cstate="print">
            <a:extLst>
              <a:ext uri="{28A0092B-C50C-407E-A947-70E740481C1C}">
                <a14:useLocalDpi xmlns:a14="http://schemas.microsoft.com/office/drawing/2010/main" val="0"/>
              </a:ext>
            </a:extLst>
          </a:blip>
          <a:srcRect l="22494" t="7508" r="13897"/>
          <a:stretch/>
        </p:blipFill>
        <p:spPr bwMode="auto">
          <a:xfrm>
            <a:off x="1403798" y="2054505"/>
            <a:ext cx="4443210" cy="3773509"/>
          </a:xfrm>
          <a:prstGeom prst="rect">
            <a:avLst/>
          </a:prstGeom>
          <a:noFill/>
          <a:ln>
            <a:noFill/>
          </a:ln>
        </p:spPr>
      </p:pic>
    </p:spTree>
    <p:extLst>
      <p:ext uri="{BB962C8B-B14F-4D97-AF65-F5344CB8AC3E}">
        <p14:creationId xmlns:p14="http://schemas.microsoft.com/office/powerpoint/2010/main" val="3818728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6642" y="682905"/>
            <a:ext cx="10058400" cy="1371600"/>
          </a:xfrm>
        </p:spPr>
        <p:txBody>
          <a:bodyPr>
            <a:normAutofit fontScale="90000"/>
          </a:bodyPr>
          <a:lstStyle/>
          <a:p>
            <a:r>
              <a:rPr lang="es-MX" sz="4900" dirty="0">
                <a:solidFill>
                  <a:schemeClr val="tx1"/>
                </a:solidFill>
              </a:rPr>
              <a:t>Arduino</a:t>
            </a:r>
            <a:br>
              <a:rPr lang="es-MX" dirty="0"/>
            </a:br>
            <a:endParaRPr lang="es-MX" dirty="0"/>
          </a:p>
        </p:txBody>
      </p:sp>
      <p:sp>
        <p:nvSpPr>
          <p:cNvPr id="4" name="Marcador de contenido 3"/>
          <p:cNvSpPr>
            <a:spLocks noGrp="1"/>
          </p:cNvSpPr>
          <p:nvPr>
            <p:ph sz="half" idx="2"/>
          </p:nvPr>
        </p:nvSpPr>
        <p:spPr>
          <a:xfrm>
            <a:off x="6370162" y="2061269"/>
            <a:ext cx="4754880" cy="3749040"/>
          </a:xfrm>
        </p:spPr>
        <p:txBody>
          <a:bodyPr/>
          <a:lstStyle/>
          <a:p>
            <a:pPr algn="just"/>
            <a:r>
              <a:rPr lang="es-MX" dirty="0"/>
              <a:t>Es una plataforma de creación de electrónica de código abierto, la cual está basada en hardware y software libre, flexible y fácil de utilizar para los creadores y desarrolladores. Esta plataforma permite crear diferentes tipos de microordenadores de una sola placa a los que la comunidad de creadores puede darles diferentes tipos de uso.</a:t>
            </a:r>
          </a:p>
          <a:p>
            <a:endParaRPr lang="es-MX" dirty="0"/>
          </a:p>
        </p:txBody>
      </p:sp>
      <p:pic>
        <p:nvPicPr>
          <p:cNvPr id="5" name="Imagen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1887" y="231822"/>
            <a:ext cx="1488683" cy="1136883"/>
          </a:xfrm>
          <a:prstGeom prst="rect">
            <a:avLst/>
          </a:prstGeom>
          <a:noFill/>
          <a:ln>
            <a:noFill/>
          </a:ln>
        </p:spPr>
      </p:pic>
      <p:pic>
        <p:nvPicPr>
          <p:cNvPr id="6" name="Marcador de contenido 5" descr="Arduino, Arduino Uno, Tecnología, Digitales"/>
          <p:cNvPicPr>
            <a:picLocks noGrp="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815392" y="1931832"/>
            <a:ext cx="5280450" cy="3691540"/>
          </a:xfrm>
          <a:prstGeom prst="rect">
            <a:avLst/>
          </a:prstGeom>
          <a:noFill/>
          <a:ln>
            <a:noFill/>
          </a:ln>
        </p:spPr>
      </p:pic>
    </p:spTree>
    <p:extLst>
      <p:ext uri="{BB962C8B-B14F-4D97-AF65-F5344CB8AC3E}">
        <p14:creationId xmlns:p14="http://schemas.microsoft.com/office/powerpoint/2010/main" val="4091924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6800" y="642594"/>
            <a:ext cx="10058400" cy="828397"/>
          </a:xfrm>
        </p:spPr>
        <p:txBody>
          <a:bodyPr/>
          <a:lstStyle/>
          <a:p>
            <a:r>
              <a:rPr lang="es-MX" dirty="0"/>
              <a:t>SITIO WEB</a:t>
            </a:r>
          </a:p>
        </p:txBody>
      </p:sp>
      <p:pic>
        <p:nvPicPr>
          <p:cNvPr id="6" name="Marcador de contenido 5">
            <a:extLst>
              <a:ext uri="{FF2B5EF4-FFF2-40B4-BE49-F238E27FC236}">
                <a16:creationId xmlns:a16="http://schemas.microsoft.com/office/drawing/2014/main" id="{D46C84DB-B2C0-47BA-BAA9-72193E3111AB}"/>
              </a:ext>
            </a:extLst>
          </p:cNvPr>
          <p:cNvPicPr>
            <a:picLocks noGrp="1" noChangeAspect="1"/>
          </p:cNvPicPr>
          <p:nvPr>
            <p:ph sz="half" idx="1"/>
          </p:nvPr>
        </p:nvPicPr>
        <p:blipFill rotWithShape="1">
          <a:blip r:embed="rId2"/>
          <a:srcRect l="18183" t="8939" r="19536" b="5335"/>
          <a:stretch/>
        </p:blipFill>
        <p:spPr>
          <a:xfrm>
            <a:off x="639356" y="1996824"/>
            <a:ext cx="5456644" cy="4218582"/>
          </a:xfrm>
          <a:prstGeom prst="rect">
            <a:avLst/>
          </a:prstGeom>
        </p:spPr>
      </p:pic>
      <p:sp>
        <p:nvSpPr>
          <p:cNvPr id="4" name="Marcador de contenido 3"/>
          <p:cNvSpPr>
            <a:spLocks noGrp="1"/>
          </p:cNvSpPr>
          <p:nvPr>
            <p:ph sz="half" idx="2"/>
          </p:nvPr>
        </p:nvSpPr>
        <p:spPr>
          <a:xfrm>
            <a:off x="6759596" y="1996824"/>
            <a:ext cx="4104021" cy="4218582"/>
          </a:xfrm>
        </p:spPr>
        <p:txBody>
          <a:bodyPr/>
          <a:lstStyle/>
          <a:p>
            <a:pPr algn="just">
              <a:lnSpc>
                <a:spcPct val="150000"/>
              </a:lnSpc>
            </a:pPr>
            <a:r>
              <a:rPr lang="es-MX" dirty="0"/>
              <a:t>Las páginas web dinámicas son ideales para casos en los que se realizan cambios constantes en el contenido de la web tanto en información como en imágenes, almacenando la información en una base de datos convirtiéndose en un sitio web autoadministrable.</a:t>
            </a:r>
          </a:p>
        </p:txBody>
      </p:sp>
      <p:pic>
        <p:nvPicPr>
          <p:cNvPr id="5" name="Imagen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1887" y="231822"/>
            <a:ext cx="1488683" cy="1136883"/>
          </a:xfrm>
          <a:prstGeom prst="rect">
            <a:avLst/>
          </a:prstGeom>
          <a:noFill/>
          <a:ln>
            <a:noFill/>
          </a:ln>
        </p:spPr>
      </p:pic>
    </p:spTree>
    <p:extLst>
      <p:ext uri="{BB962C8B-B14F-4D97-AF65-F5344CB8AC3E}">
        <p14:creationId xmlns:p14="http://schemas.microsoft.com/office/powerpoint/2010/main" val="1904932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25481" y="649742"/>
            <a:ext cx="7029437" cy="818450"/>
          </a:xfrm>
        </p:spPr>
        <p:txBody>
          <a:bodyPr>
            <a:normAutofit/>
          </a:bodyPr>
          <a:lstStyle/>
          <a:p>
            <a:r>
              <a:rPr lang="es-MX" cap="none" dirty="0"/>
              <a:t>Introducción</a:t>
            </a:r>
          </a:p>
        </p:txBody>
      </p:sp>
      <p:sp>
        <p:nvSpPr>
          <p:cNvPr id="4" name="Marcador de contenido 3"/>
          <p:cNvSpPr>
            <a:spLocks noGrp="1"/>
          </p:cNvSpPr>
          <p:nvPr>
            <p:ph sz="half" idx="1"/>
          </p:nvPr>
        </p:nvSpPr>
        <p:spPr>
          <a:xfrm>
            <a:off x="1160027" y="1455314"/>
            <a:ext cx="5388917" cy="4905354"/>
          </a:xfrm>
        </p:spPr>
        <p:txBody>
          <a:bodyPr>
            <a:noAutofit/>
          </a:bodyPr>
          <a:lstStyle/>
          <a:p>
            <a:pPr marL="0" indent="0" algn="just">
              <a:buNone/>
            </a:pPr>
            <a:r>
              <a:rPr lang="es-MX" dirty="0"/>
              <a:t>En México, como en otras partes del mundo, la preferencia por el consumo de tomate en fresco es predominante. El tomate ha cobrado importancia en los últimos años gracias a los avances tecnológicos, logrados para su producción y procesamiento.</a:t>
            </a:r>
          </a:p>
          <a:p>
            <a:pPr marL="0" indent="0" algn="just">
              <a:buNone/>
            </a:pPr>
            <a:r>
              <a:rPr lang="es-MX" dirty="0"/>
              <a:t>Se han utilizado diversas técnicas de producción en las cuales se encuentra la de producción sistema hidropónico, bajo condiciones de invernadero que han permitido mantener a las plantas en una condición adecuada que le permite el desarrollo vegetativo aceptable y estar en menor riesgo ante la presencia de hongos bacterias y virus que afectan la calidad del producto como resultado de las condiciones variables de la naturaleza.</a:t>
            </a:r>
          </a:p>
        </p:txBody>
      </p:sp>
      <p:pic>
        <p:nvPicPr>
          <p:cNvPr id="6" name="Imagen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1887" y="231822"/>
            <a:ext cx="1488683" cy="1136883"/>
          </a:xfrm>
          <a:prstGeom prst="rect">
            <a:avLst/>
          </a:prstGeom>
          <a:noFill/>
          <a:ln>
            <a:noFill/>
          </a:ln>
        </p:spPr>
      </p:pic>
      <p:pic>
        <p:nvPicPr>
          <p:cNvPr id="3" name="Imagen 2"/>
          <p:cNvPicPr>
            <a:picLocks noChangeAspect="1"/>
          </p:cNvPicPr>
          <p:nvPr/>
        </p:nvPicPr>
        <p:blipFill>
          <a:blip r:embed="rId3"/>
          <a:stretch>
            <a:fillRect/>
          </a:stretch>
        </p:blipFill>
        <p:spPr>
          <a:xfrm>
            <a:off x="6855755" y="1468192"/>
            <a:ext cx="4220423" cy="4628508"/>
          </a:xfrm>
          <a:prstGeom prst="rect">
            <a:avLst/>
          </a:prstGeom>
        </p:spPr>
      </p:pic>
    </p:spTree>
    <p:extLst>
      <p:ext uri="{BB962C8B-B14F-4D97-AF65-F5344CB8AC3E}">
        <p14:creationId xmlns:p14="http://schemas.microsoft.com/office/powerpoint/2010/main" val="3375396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A8D1CA-4D39-4E00-BE66-5D62FC503206}"/>
              </a:ext>
            </a:extLst>
          </p:cNvPr>
          <p:cNvSpPr>
            <a:spLocks noGrp="1"/>
          </p:cNvSpPr>
          <p:nvPr>
            <p:ph type="title"/>
          </p:nvPr>
        </p:nvSpPr>
        <p:spPr>
          <a:xfrm>
            <a:off x="1066800" y="642594"/>
            <a:ext cx="10058400" cy="790421"/>
          </a:xfrm>
        </p:spPr>
        <p:txBody>
          <a:bodyPr>
            <a:normAutofit fontScale="90000"/>
          </a:bodyPr>
          <a:lstStyle/>
          <a:p>
            <a:pPr algn="just"/>
            <a:r>
              <a:rPr lang="es-MX" dirty="0"/>
              <a:t>ADMINISTRACIÓN DE LOS CULTIVOS</a:t>
            </a:r>
          </a:p>
        </p:txBody>
      </p:sp>
      <p:pic>
        <p:nvPicPr>
          <p:cNvPr id="5" name="Marcador de contenido 4">
            <a:extLst>
              <a:ext uri="{FF2B5EF4-FFF2-40B4-BE49-F238E27FC236}">
                <a16:creationId xmlns:a16="http://schemas.microsoft.com/office/drawing/2014/main" id="{4764036B-3175-445C-A6D1-E989F4353655}"/>
              </a:ext>
            </a:extLst>
          </p:cNvPr>
          <p:cNvPicPr>
            <a:picLocks noGrp="1" noChangeAspect="1"/>
          </p:cNvPicPr>
          <p:nvPr>
            <p:ph sz="half" idx="1"/>
          </p:nvPr>
        </p:nvPicPr>
        <p:blipFill rotWithShape="1">
          <a:blip r:embed="rId2"/>
          <a:srcRect t="9750" b="7661"/>
          <a:stretch/>
        </p:blipFill>
        <p:spPr>
          <a:xfrm>
            <a:off x="426985" y="1433015"/>
            <a:ext cx="11338030" cy="5264652"/>
          </a:xfrm>
          <a:prstGeom prst="rect">
            <a:avLst/>
          </a:prstGeom>
        </p:spPr>
      </p:pic>
    </p:spTree>
    <p:extLst>
      <p:ext uri="{BB962C8B-B14F-4D97-AF65-F5344CB8AC3E}">
        <p14:creationId xmlns:p14="http://schemas.microsoft.com/office/powerpoint/2010/main" val="3790526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38E9B2C8-C886-4E09-A56C-089FE3E93909}"/>
              </a:ext>
            </a:extLst>
          </p:cNvPr>
          <p:cNvPicPr>
            <a:picLocks noGrp="1" noChangeAspect="1"/>
          </p:cNvPicPr>
          <p:nvPr>
            <p:ph sz="half" idx="1"/>
          </p:nvPr>
        </p:nvPicPr>
        <p:blipFill rotWithShape="1">
          <a:blip r:embed="rId2"/>
          <a:srcRect t="8974" b="9124"/>
          <a:stretch/>
        </p:blipFill>
        <p:spPr>
          <a:xfrm>
            <a:off x="380123" y="796988"/>
            <a:ext cx="11431753" cy="5264024"/>
          </a:xfrm>
          <a:prstGeom prst="rect">
            <a:avLst/>
          </a:prstGeom>
        </p:spPr>
      </p:pic>
    </p:spTree>
    <p:extLst>
      <p:ext uri="{BB962C8B-B14F-4D97-AF65-F5344CB8AC3E}">
        <p14:creationId xmlns:p14="http://schemas.microsoft.com/office/powerpoint/2010/main" val="2838325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510DF-9308-415E-94FF-8FF2255BD62B}"/>
              </a:ext>
            </a:extLst>
          </p:cNvPr>
          <p:cNvSpPr>
            <a:spLocks noGrp="1"/>
          </p:cNvSpPr>
          <p:nvPr>
            <p:ph type="title"/>
          </p:nvPr>
        </p:nvSpPr>
        <p:spPr>
          <a:xfrm>
            <a:off x="1066800" y="642594"/>
            <a:ext cx="10058400" cy="804069"/>
          </a:xfrm>
        </p:spPr>
        <p:txBody>
          <a:bodyPr>
            <a:noAutofit/>
          </a:bodyPr>
          <a:lstStyle/>
          <a:p>
            <a:r>
              <a:rPr lang="es-MX" sz="3900" dirty="0"/>
              <a:t>REGISTRO DE LECTURAS DE LOS SENSORES</a:t>
            </a:r>
          </a:p>
        </p:txBody>
      </p:sp>
      <p:pic>
        <p:nvPicPr>
          <p:cNvPr id="5" name="Marcador de contenido 4">
            <a:extLst>
              <a:ext uri="{FF2B5EF4-FFF2-40B4-BE49-F238E27FC236}">
                <a16:creationId xmlns:a16="http://schemas.microsoft.com/office/drawing/2014/main" id="{EF8C754A-01C7-4228-950F-717F863D5278}"/>
              </a:ext>
            </a:extLst>
          </p:cNvPr>
          <p:cNvPicPr>
            <a:picLocks noGrp="1" noChangeAspect="1"/>
          </p:cNvPicPr>
          <p:nvPr>
            <p:ph sz="half" idx="1"/>
          </p:nvPr>
        </p:nvPicPr>
        <p:blipFill rotWithShape="1">
          <a:blip r:embed="rId2"/>
          <a:srcRect t="9374" b="7032"/>
          <a:stretch/>
        </p:blipFill>
        <p:spPr>
          <a:xfrm>
            <a:off x="549611" y="1446663"/>
            <a:ext cx="11092778" cy="5213444"/>
          </a:xfrm>
          <a:prstGeom prst="rect">
            <a:avLst/>
          </a:prstGeom>
        </p:spPr>
      </p:pic>
    </p:spTree>
    <p:extLst>
      <p:ext uri="{BB962C8B-B14F-4D97-AF65-F5344CB8AC3E}">
        <p14:creationId xmlns:p14="http://schemas.microsoft.com/office/powerpoint/2010/main" val="1450421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D162B195-0865-4F1B-AD3B-D2382486B295}"/>
              </a:ext>
            </a:extLst>
          </p:cNvPr>
          <p:cNvPicPr>
            <a:picLocks noGrp="1" noChangeAspect="1"/>
          </p:cNvPicPr>
          <p:nvPr>
            <p:ph sz="half" idx="1"/>
          </p:nvPr>
        </p:nvPicPr>
        <p:blipFill rotWithShape="1">
          <a:blip r:embed="rId2"/>
          <a:srcRect t="9537" r="1330" b="8393"/>
          <a:stretch/>
        </p:blipFill>
        <p:spPr>
          <a:xfrm>
            <a:off x="0" y="-1"/>
            <a:ext cx="8784962" cy="4108175"/>
          </a:xfrm>
          <a:prstGeom prst="rect">
            <a:avLst/>
          </a:prstGeom>
        </p:spPr>
      </p:pic>
      <p:pic>
        <p:nvPicPr>
          <p:cNvPr id="7" name="Marcador de contenido 6">
            <a:extLst>
              <a:ext uri="{FF2B5EF4-FFF2-40B4-BE49-F238E27FC236}">
                <a16:creationId xmlns:a16="http://schemas.microsoft.com/office/drawing/2014/main" id="{07CF06D5-AC6E-4817-9B8D-279E261209F7}"/>
              </a:ext>
            </a:extLst>
          </p:cNvPr>
          <p:cNvPicPr>
            <a:picLocks noGrp="1" noChangeAspect="1"/>
          </p:cNvPicPr>
          <p:nvPr>
            <p:ph sz="half" idx="2"/>
          </p:nvPr>
        </p:nvPicPr>
        <p:blipFill rotWithShape="1">
          <a:blip r:embed="rId3"/>
          <a:srcRect l="15547" t="15226" r="15887" b="9171"/>
          <a:stretch/>
        </p:blipFill>
        <p:spPr>
          <a:xfrm>
            <a:off x="7991365" y="4253947"/>
            <a:ext cx="4200635" cy="2604053"/>
          </a:xfrm>
          <a:prstGeom prst="rect">
            <a:avLst/>
          </a:prstGeom>
        </p:spPr>
      </p:pic>
    </p:spTree>
    <p:extLst>
      <p:ext uri="{BB962C8B-B14F-4D97-AF65-F5344CB8AC3E}">
        <p14:creationId xmlns:p14="http://schemas.microsoft.com/office/powerpoint/2010/main" val="699975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092608-8431-44DE-93E7-5A0524532EF5}"/>
              </a:ext>
            </a:extLst>
          </p:cNvPr>
          <p:cNvSpPr>
            <a:spLocks noGrp="1"/>
          </p:cNvSpPr>
          <p:nvPr>
            <p:ph type="title"/>
          </p:nvPr>
        </p:nvSpPr>
        <p:spPr>
          <a:xfrm>
            <a:off x="1066800" y="642595"/>
            <a:ext cx="10058400" cy="613000"/>
          </a:xfrm>
        </p:spPr>
        <p:txBody>
          <a:bodyPr>
            <a:normAutofit fontScale="90000"/>
          </a:bodyPr>
          <a:lstStyle/>
          <a:p>
            <a:r>
              <a:rPr lang="es-MX" dirty="0"/>
              <a:t>OBSERVACIÓN Y EVIDENCIAS</a:t>
            </a:r>
          </a:p>
        </p:txBody>
      </p:sp>
      <p:pic>
        <p:nvPicPr>
          <p:cNvPr id="5" name="Marcador de contenido 4">
            <a:extLst>
              <a:ext uri="{FF2B5EF4-FFF2-40B4-BE49-F238E27FC236}">
                <a16:creationId xmlns:a16="http://schemas.microsoft.com/office/drawing/2014/main" id="{D5C3B939-59AE-4E7C-8A6D-0D396785A57C}"/>
              </a:ext>
            </a:extLst>
          </p:cNvPr>
          <p:cNvPicPr>
            <a:picLocks noGrp="1" noChangeAspect="1"/>
          </p:cNvPicPr>
          <p:nvPr>
            <p:ph sz="half" idx="1"/>
          </p:nvPr>
        </p:nvPicPr>
        <p:blipFill rotWithShape="1">
          <a:blip r:embed="rId2"/>
          <a:srcRect t="9335" b="6801"/>
          <a:stretch/>
        </p:blipFill>
        <p:spPr>
          <a:xfrm>
            <a:off x="475681" y="1378425"/>
            <a:ext cx="11240638" cy="5300026"/>
          </a:xfrm>
          <a:prstGeom prst="rect">
            <a:avLst/>
          </a:prstGeom>
        </p:spPr>
      </p:pic>
    </p:spTree>
    <p:extLst>
      <p:ext uri="{BB962C8B-B14F-4D97-AF65-F5344CB8AC3E}">
        <p14:creationId xmlns:p14="http://schemas.microsoft.com/office/powerpoint/2010/main" val="3797570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1006D5-1518-4A71-BC0E-74B88D3CB82E}"/>
              </a:ext>
            </a:extLst>
          </p:cNvPr>
          <p:cNvSpPr>
            <a:spLocks noGrp="1"/>
          </p:cNvSpPr>
          <p:nvPr>
            <p:ph type="title"/>
          </p:nvPr>
        </p:nvSpPr>
        <p:spPr>
          <a:xfrm>
            <a:off x="1066800" y="642594"/>
            <a:ext cx="10058400" cy="531113"/>
          </a:xfrm>
        </p:spPr>
        <p:txBody>
          <a:bodyPr>
            <a:normAutofit fontScale="90000"/>
          </a:bodyPr>
          <a:lstStyle/>
          <a:p>
            <a:r>
              <a:rPr lang="es-MX" dirty="0"/>
              <a:t>MONITOREO DE LA INFORMACIÓN</a:t>
            </a:r>
          </a:p>
        </p:txBody>
      </p:sp>
      <p:pic>
        <p:nvPicPr>
          <p:cNvPr id="5" name="Marcador de contenido 4">
            <a:extLst>
              <a:ext uri="{FF2B5EF4-FFF2-40B4-BE49-F238E27FC236}">
                <a16:creationId xmlns:a16="http://schemas.microsoft.com/office/drawing/2014/main" id="{6C0CF206-461F-45AC-84E3-82783F13F6D0}"/>
              </a:ext>
            </a:extLst>
          </p:cNvPr>
          <p:cNvPicPr>
            <a:picLocks noGrp="1" noChangeAspect="1"/>
          </p:cNvPicPr>
          <p:nvPr>
            <p:ph sz="half" idx="1"/>
          </p:nvPr>
        </p:nvPicPr>
        <p:blipFill rotWithShape="1">
          <a:blip r:embed="rId2"/>
          <a:srcRect t="9098" b="9678"/>
          <a:stretch/>
        </p:blipFill>
        <p:spPr>
          <a:xfrm>
            <a:off x="294012" y="1337481"/>
            <a:ext cx="11603975" cy="5299127"/>
          </a:xfrm>
          <a:prstGeom prst="rect">
            <a:avLst/>
          </a:prstGeom>
        </p:spPr>
      </p:pic>
    </p:spTree>
    <p:extLst>
      <p:ext uri="{BB962C8B-B14F-4D97-AF65-F5344CB8AC3E}">
        <p14:creationId xmlns:p14="http://schemas.microsoft.com/office/powerpoint/2010/main" val="3648062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262130" y="1741428"/>
            <a:ext cx="4584877" cy="2862322"/>
          </a:xfrm>
          <a:prstGeom prst="rect">
            <a:avLst/>
          </a:prstGeom>
        </p:spPr>
        <p:txBody>
          <a:bodyPr wrap="square">
            <a:spAutoFit/>
          </a:bodyPr>
          <a:lstStyle/>
          <a:p>
            <a:pPr algn="just"/>
            <a:r>
              <a:rPr lang="es-MX" dirty="0"/>
              <a:t>Este proyecto está encaminado a la sistematización del sistema de riego de la producción de tomate Saladette (</a:t>
            </a:r>
            <a:r>
              <a:rPr lang="es-MX" i="1" dirty="0"/>
              <a:t>Lycopersicum esculentum</a:t>
            </a:r>
            <a:r>
              <a:rPr lang="es-MX" dirty="0"/>
              <a:t>) bajo condiciones de sistema hidropónico en invernadero con la finalidad de aprovechar los espacios en los hogares para el abastecimiento, como huerto familiar buscando con ello la seguridad alimentaria.</a:t>
            </a:r>
            <a:endParaRPr lang="es-MX" dirty="0">
              <a:solidFill>
                <a:schemeClr val="tx2"/>
              </a:solidFill>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5997874" y="1586881"/>
            <a:ext cx="4602476" cy="4036423"/>
          </a:xfrm>
          <a:prstGeom prst="rect">
            <a:avLst/>
          </a:prstGeom>
        </p:spPr>
      </p:pic>
      <p:pic>
        <p:nvPicPr>
          <p:cNvPr id="4" name="Imagen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1887" y="231822"/>
            <a:ext cx="1488683" cy="1136883"/>
          </a:xfrm>
          <a:prstGeom prst="rect">
            <a:avLst/>
          </a:prstGeom>
          <a:noFill/>
          <a:ln>
            <a:noFill/>
          </a:ln>
        </p:spPr>
      </p:pic>
    </p:spTree>
    <p:extLst>
      <p:ext uri="{BB962C8B-B14F-4D97-AF65-F5344CB8AC3E}">
        <p14:creationId xmlns:p14="http://schemas.microsoft.com/office/powerpoint/2010/main" val="31498079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MX" dirty="0"/>
              <a:t>Antecedentes</a:t>
            </a:r>
          </a:p>
        </p:txBody>
      </p:sp>
      <p:sp>
        <p:nvSpPr>
          <p:cNvPr id="5" name="Marcador de contenido 4"/>
          <p:cNvSpPr>
            <a:spLocks noGrp="1"/>
          </p:cNvSpPr>
          <p:nvPr>
            <p:ph sz="half" idx="1"/>
          </p:nvPr>
        </p:nvSpPr>
        <p:spPr>
          <a:xfrm>
            <a:off x="1066799" y="2014194"/>
            <a:ext cx="5303839" cy="4310560"/>
          </a:xfrm>
        </p:spPr>
        <p:txBody>
          <a:bodyPr>
            <a:normAutofit/>
          </a:bodyPr>
          <a:lstStyle/>
          <a:p>
            <a:pPr marL="0" indent="0" algn="just">
              <a:buNone/>
            </a:pPr>
            <a:r>
              <a:rPr lang="es-MX" dirty="0"/>
              <a:t>La humanidad Agrícola cada vez se enfrenta al problema de la poca accesibilidad de los nutrientes principalmente de las zonas semidesérticas, áridas y urbanas del mundo. Por diversos motivos, económicos, políticos y sociales, el ser humano busca las alternativas para hacerse llegar el comestible para la subsistencia de su familia. Una de las múltiples alternativas es precisamente el realizar y mantener hortalizas cerca de su hogar, a través de técnicas sencillas y de bajo costo, como es la construcción de invernaderos familiares. </a:t>
            </a:r>
          </a:p>
          <a:p>
            <a:pPr marL="0" indent="0" algn="just">
              <a:buNone/>
            </a:pPr>
            <a:endParaRPr lang="es-MX" dirty="0"/>
          </a:p>
          <a:p>
            <a:endParaRPr lang="es-MX" dirty="0"/>
          </a:p>
        </p:txBody>
      </p:sp>
      <p:pic>
        <p:nvPicPr>
          <p:cNvPr id="3" name="Marcador de conteni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1095" y="2014194"/>
            <a:ext cx="4754562" cy="3565921"/>
          </a:xfrm>
        </p:spPr>
      </p:pic>
      <p:pic>
        <p:nvPicPr>
          <p:cNvPr id="6" name="Imagen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1887" y="231822"/>
            <a:ext cx="1488683" cy="1136883"/>
          </a:xfrm>
          <a:prstGeom prst="rect">
            <a:avLst/>
          </a:prstGeom>
          <a:noFill/>
          <a:ln>
            <a:noFill/>
          </a:ln>
        </p:spPr>
      </p:pic>
    </p:spTree>
    <p:extLst>
      <p:ext uri="{BB962C8B-B14F-4D97-AF65-F5344CB8AC3E}">
        <p14:creationId xmlns:p14="http://schemas.microsoft.com/office/powerpoint/2010/main" val="839486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1165906" y="1725135"/>
            <a:ext cx="4441371" cy="3693319"/>
          </a:xfrm>
          <a:prstGeom prst="rect">
            <a:avLst/>
          </a:prstGeom>
        </p:spPr>
        <p:txBody>
          <a:bodyPr wrap="square">
            <a:spAutoFit/>
          </a:bodyPr>
          <a:lstStyle/>
          <a:p>
            <a:pPr algn="just"/>
            <a:r>
              <a:rPr lang="es-MX" dirty="0"/>
              <a:t>Rodríguez, Chagolla y M. López afirman que los sistemas agrícolas automatizados están equipados para realizar un control de la temperatura del aire y de las raíces, de la intensidad luminosa, del agua y las múltiples variables del ambiente; este control protege a los sistemas agrícolas de los climas adversos y crea así un ambiente artificial o microclima, el cual ofrece las mejores condiciones de crecimiento y de desarrollo para las plantas.</a:t>
            </a:r>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028096" y="1639479"/>
            <a:ext cx="4786975" cy="4245427"/>
          </a:xfrm>
          <a:prstGeom prst="rect">
            <a:avLst/>
          </a:prstGeom>
        </p:spPr>
      </p:pic>
      <p:pic>
        <p:nvPicPr>
          <p:cNvPr id="4" name="Imagen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1887" y="231822"/>
            <a:ext cx="1488683" cy="1136883"/>
          </a:xfrm>
          <a:prstGeom prst="rect">
            <a:avLst/>
          </a:prstGeom>
          <a:noFill/>
          <a:ln>
            <a:noFill/>
          </a:ln>
        </p:spPr>
      </p:pic>
    </p:spTree>
    <p:extLst>
      <p:ext uri="{BB962C8B-B14F-4D97-AF65-F5344CB8AC3E}">
        <p14:creationId xmlns:p14="http://schemas.microsoft.com/office/powerpoint/2010/main" val="967640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9923" y="332861"/>
            <a:ext cx="10058400" cy="1371600"/>
          </a:xfrm>
        </p:spPr>
        <p:txBody>
          <a:bodyPr/>
          <a:lstStyle/>
          <a:p>
            <a:r>
              <a:rPr lang="es-MX" dirty="0"/>
              <a:t>Planteamiento de Problema</a:t>
            </a:r>
          </a:p>
        </p:txBody>
      </p:sp>
      <p:sp>
        <p:nvSpPr>
          <p:cNvPr id="3" name="Rectángulo 2"/>
          <p:cNvSpPr/>
          <p:nvPr/>
        </p:nvSpPr>
        <p:spPr>
          <a:xfrm>
            <a:off x="559923" y="1704461"/>
            <a:ext cx="10271209" cy="3970318"/>
          </a:xfrm>
          <a:prstGeom prst="rect">
            <a:avLst/>
          </a:prstGeom>
        </p:spPr>
        <p:txBody>
          <a:bodyPr wrap="square">
            <a:spAutoFit/>
          </a:bodyPr>
          <a:lstStyle/>
          <a:p>
            <a:pPr algn="just"/>
            <a:r>
              <a:rPr lang="es-MX" dirty="0"/>
              <a:t>Desde 1992, la FAO está impulsando la capacitación en Hidroponía con la finalidad de mejorar la calidad de vida de grupos familiares y comunitarios en zonas urbanas y peri-urbanas marginales, como una alternativa orientada a mejorar la nutrición familiar al mismo tiempo generar un ingreso económico con la comercialización de los excedentes.</a:t>
            </a:r>
          </a:p>
          <a:p>
            <a:pPr algn="just"/>
            <a:endParaRPr lang="es-MX" dirty="0"/>
          </a:p>
          <a:p>
            <a:pPr algn="just"/>
            <a:r>
              <a:rPr lang="es-MX" dirty="0"/>
              <a:t>Las ventajas principales de los cultivos hidropónicos son: ser cultivos sanos, pues se riegan con agua potable y se siembran en sustratos limpios y libres de contaminación; son aptos para pequeños espacios, techos, paredes, terrazas, presentan mayor rendimiento en menor tiempo; son fáciles de aprender y de practicar a costo reducido; emplean materiales de desecho y no requieren de grandes inversiones.</a:t>
            </a:r>
          </a:p>
          <a:p>
            <a:pPr algn="just"/>
            <a:endParaRPr lang="es-MX" dirty="0"/>
          </a:p>
          <a:p>
            <a:pPr algn="just"/>
            <a:r>
              <a:rPr lang="es-MX" dirty="0"/>
              <a:t>El sistema hidroponía requiere un continuo abastecimiento de nutrimentos el cual es suministrado por medio de una solución nutritiva que contiene macro y micro nutrientes esenciales para el óptimo desarrollo de los cultivos.</a:t>
            </a:r>
          </a:p>
        </p:txBody>
      </p:sp>
      <p:pic>
        <p:nvPicPr>
          <p:cNvPr id="4" name="Imagen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1887" y="231822"/>
            <a:ext cx="1488683" cy="1136883"/>
          </a:xfrm>
          <a:prstGeom prst="rect">
            <a:avLst/>
          </a:prstGeom>
          <a:noFill/>
          <a:ln>
            <a:noFill/>
          </a:ln>
        </p:spPr>
      </p:pic>
    </p:spTree>
    <p:extLst>
      <p:ext uri="{BB962C8B-B14F-4D97-AF65-F5344CB8AC3E}">
        <p14:creationId xmlns:p14="http://schemas.microsoft.com/office/powerpoint/2010/main" val="971510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487295" y="710111"/>
            <a:ext cx="6105953" cy="5355312"/>
          </a:xfrm>
          <a:prstGeom prst="rect">
            <a:avLst/>
          </a:prstGeom>
        </p:spPr>
        <p:txBody>
          <a:bodyPr wrap="square">
            <a:spAutoFit/>
          </a:bodyPr>
          <a:lstStyle/>
          <a:p>
            <a:pPr algn="just"/>
            <a:r>
              <a:rPr lang="es-MX" dirty="0"/>
              <a:t>Se procedió a realizar una visita a un cultivo de hidroponía de tomate Saladette (</a:t>
            </a:r>
            <a:r>
              <a:rPr lang="es-MX" i="1" dirty="0"/>
              <a:t>Lycopersicum esculentum</a:t>
            </a:r>
            <a:r>
              <a:rPr lang="es-MX" dirty="0"/>
              <a:t>) ubicado en Tapachula, Chiapas centro,  donde se pudo observar que los trabajos realizados en relación al manejo agronómico han sido de manera empírica y en algunos casos de manera tradicional por parte del productor. Esto se debe a no contar con un sistema automatizado que le permita optimizar tiempos, procesos y aumentar su producción. </a:t>
            </a:r>
          </a:p>
          <a:p>
            <a:pPr algn="just"/>
            <a:endParaRPr lang="es-MX" dirty="0"/>
          </a:p>
          <a:p>
            <a:pPr algn="just"/>
            <a:r>
              <a:rPr lang="es-MX" dirty="0"/>
              <a:t>La automatización de los invernaderos tiene como fin, mejorar cada proceso, aplicando de manera adecuada condiciones físicas y químicas óptimas para el adecuado cuidado y desarrollo que requiere cada producción apoyándose en los sistemas de control remoto. Esta automatización permite mejorar los estándares de calidad al reducir la probabilidad de error.</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1614" y="1585167"/>
            <a:ext cx="4928499" cy="4124709"/>
          </a:xfrm>
          <a:prstGeom prst="rect">
            <a:avLst/>
          </a:prstGeom>
        </p:spPr>
      </p:pic>
      <p:pic>
        <p:nvPicPr>
          <p:cNvPr id="5" name="Imagen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1887" y="231822"/>
            <a:ext cx="1488683" cy="1136883"/>
          </a:xfrm>
          <a:prstGeom prst="rect">
            <a:avLst/>
          </a:prstGeom>
          <a:noFill/>
          <a:ln>
            <a:noFill/>
          </a:ln>
        </p:spPr>
      </p:pic>
    </p:spTree>
    <p:extLst>
      <p:ext uri="{BB962C8B-B14F-4D97-AF65-F5344CB8AC3E}">
        <p14:creationId xmlns:p14="http://schemas.microsoft.com/office/powerpoint/2010/main" val="33600951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6160" y="438365"/>
            <a:ext cx="10058400" cy="1371600"/>
          </a:xfrm>
        </p:spPr>
        <p:txBody>
          <a:bodyPr>
            <a:normAutofit/>
          </a:bodyPr>
          <a:lstStyle/>
          <a:p>
            <a:r>
              <a:rPr lang="es-MX" sz="4400" cap="none" dirty="0"/>
              <a:t>Formulación del Problema</a:t>
            </a:r>
            <a:endParaRPr lang="es-MX" sz="4000" dirty="0"/>
          </a:p>
        </p:txBody>
      </p:sp>
      <p:sp>
        <p:nvSpPr>
          <p:cNvPr id="3" name="Marcador de contenido 2"/>
          <p:cNvSpPr>
            <a:spLocks noGrp="1"/>
          </p:cNvSpPr>
          <p:nvPr>
            <p:ph idx="1"/>
          </p:nvPr>
        </p:nvSpPr>
        <p:spPr>
          <a:xfrm>
            <a:off x="1117828" y="1640131"/>
            <a:ext cx="10058400" cy="1876452"/>
          </a:xfrm>
        </p:spPr>
        <p:txBody>
          <a:bodyPr/>
          <a:lstStyle/>
          <a:p>
            <a:pPr marL="0" indent="0" algn="just">
              <a:buNone/>
            </a:pPr>
            <a:r>
              <a:rPr lang="es-MX" dirty="0"/>
              <a:t>Implementar y utilizar los sistemas de sensores en el cultivo de tomate Saladette (</a:t>
            </a:r>
            <a:r>
              <a:rPr lang="es-MX" i="1" dirty="0"/>
              <a:t>Lycopersicum esculentum</a:t>
            </a:r>
            <a:r>
              <a:rPr lang="es-MX" dirty="0"/>
              <a:t>) logrando facilitar al productor los controles de humedad, temperatura, dióxido de carbono y PH.  Así como también determinar el comportamiento y desarrollo de la plántula de acuerdo al suministro de nutrientes en solución y con ello mejorar la producción en el cultivo.</a:t>
            </a:r>
          </a:p>
          <a:p>
            <a:endParaRPr lang="es-MX" dirty="0"/>
          </a:p>
        </p:txBody>
      </p:sp>
      <p:pic>
        <p:nvPicPr>
          <p:cNvPr id="4" name="Imagen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1887" y="231822"/>
            <a:ext cx="1488683" cy="1136883"/>
          </a:xfrm>
          <a:prstGeom prst="rect">
            <a:avLst/>
          </a:prstGeom>
          <a:noFill/>
          <a:ln>
            <a:noFill/>
          </a:ln>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076" y="4010296"/>
            <a:ext cx="2338989" cy="2011681"/>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3972" y="3994072"/>
            <a:ext cx="2416629" cy="2027905"/>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5381" y="3957843"/>
            <a:ext cx="2721292" cy="2064134"/>
          </a:xfrm>
          <a:prstGeom prst="rect">
            <a:avLst/>
          </a:prstGeom>
        </p:spPr>
      </p:pic>
    </p:spTree>
    <p:extLst>
      <p:ext uri="{BB962C8B-B14F-4D97-AF65-F5344CB8AC3E}">
        <p14:creationId xmlns:p14="http://schemas.microsoft.com/office/powerpoint/2010/main" val="4101687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7583" y="254512"/>
            <a:ext cx="10178322" cy="1492132"/>
          </a:xfrm>
        </p:spPr>
        <p:txBody>
          <a:bodyPr>
            <a:normAutofit/>
          </a:bodyPr>
          <a:lstStyle/>
          <a:p>
            <a:r>
              <a:rPr lang="es-MX" sz="4400" cap="none" dirty="0"/>
              <a:t>Objetivos</a:t>
            </a:r>
            <a:endParaRPr lang="es-MX" sz="4400" dirty="0"/>
          </a:p>
        </p:txBody>
      </p:sp>
      <p:sp>
        <p:nvSpPr>
          <p:cNvPr id="3" name="Marcador de contenido 2"/>
          <p:cNvSpPr>
            <a:spLocks noGrp="1"/>
          </p:cNvSpPr>
          <p:nvPr>
            <p:ph idx="1"/>
          </p:nvPr>
        </p:nvSpPr>
        <p:spPr>
          <a:xfrm>
            <a:off x="1107583" y="1811036"/>
            <a:ext cx="9890975" cy="4437158"/>
          </a:xfrm>
        </p:spPr>
        <p:txBody>
          <a:bodyPr>
            <a:normAutofit/>
          </a:bodyPr>
          <a:lstStyle/>
          <a:p>
            <a:pPr marL="0" indent="0" algn="just">
              <a:buNone/>
            </a:pPr>
            <a:r>
              <a:rPr lang="es-MX" b="1" dirty="0"/>
              <a:t>General</a:t>
            </a:r>
          </a:p>
          <a:p>
            <a:pPr marL="0" lvl="0" indent="0" algn="just">
              <a:buNone/>
            </a:pPr>
            <a:r>
              <a:rPr lang="es-MX" sz="1800" dirty="0"/>
              <a:t>Diseñar un sistema de monitoreo e implementar dispositivos digitales que permitan mantener las condiciones óptimas para el cultivo de tomate </a:t>
            </a:r>
            <a:r>
              <a:rPr lang="es-MX" dirty="0"/>
              <a:t>S</a:t>
            </a:r>
            <a:r>
              <a:rPr lang="es-MX" sz="1800" dirty="0"/>
              <a:t>aladette (</a:t>
            </a:r>
            <a:r>
              <a:rPr lang="es-MX" sz="1800" i="1" dirty="0"/>
              <a:t>Lycopersicum esculentum)</a:t>
            </a:r>
            <a:r>
              <a:rPr lang="es-MX" sz="1800" dirty="0"/>
              <a:t> bajo el sistema hidropónico.</a:t>
            </a:r>
          </a:p>
          <a:p>
            <a:pPr marL="0" indent="0" algn="just">
              <a:buNone/>
            </a:pPr>
            <a:endParaRPr lang="es-MX" sz="1800" dirty="0">
              <a:solidFill>
                <a:schemeClr val="tx2"/>
              </a:solidFill>
            </a:endParaRPr>
          </a:p>
          <a:p>
            <a:pPr marL="0" indent="0" algn="just">
              <a:buNone/>
            </a:pPr>
            <a:r>
              <a:rPr lang="es-MX" sz="1800" b="1" dirty="0"/>
              <a:t>Específicos</a:t>
            </a:r>
          </a:p>
          <a:p>
            <a:pPr lvl="0" algn="just"/>
            <a:r>
              <a:rPr lang="es-MX" sz="1800" dirty="0"/>
              <a:t>Analizar los dispositivos utilizados en el crecimiento y desarrollo del cultivo de tomate determinando su eficiencia e influencia en la producción.</a:t>
            </a:r>
          </a:p>
          <a:p>
            <a:pPr lvl="0" algn="just"/>
            <a:r>
              <a:rPr lang="es-MX" sz="1800" dirty="0"/>
              <a:t>Estructurar estrategias que permitan obtener condiciones óptimas para el mejoramiento de producción de tomate en sistema hidropónico.</a:t>
            </a:r>
          </a:p>
          <a:p>
            <a:endParaRPr lang="es-MX" dirty="0"/>
          </a:p>
        </p:txBody>
      </p:sp>
      <p:pic>
        <p:nvPicPr>
          <p:cNvPr id="4" name="Imagen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1887" y="231822"/>
            <a:ext cx="1488683" cy="1136883"/>
          </a:xfrm>
          <a:prstGeom prst="rect">
            <a:avLst/>
          </a:prstGeom>
          <a:noFill/>
          <a:ln>
            <a:noFill/>
          </a:ln>
        </p:spPr>
      </p:pic>
    </p:spTree>
    <p:extLst>
      <p:ext uri="{BB962C8B-B14F-4D97-AF65-F5344CB8AC3E}">
        <p14:creationId xmlns:p14="http://schemas.microsoft.com/office/powerpoint/2010/main" val="7339800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Azul">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TM03457510[[fn=Savon]]</Template>
  <TotalTime>1041</TotalTime>
  <Words>1354</Words>
  <Application>Microsoft Office PowerPoint</Application>
  <PresentationFormat>Panorámica</PresentationFormat>
  <Paragraphs>65</Paragraphs>
  <Slides>25</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25</vt:i4>
      </vt:variant>
    </vt:vector>
  </HeadingPairs>
  <TitlesOfParts>
    <vt:vector size="29" baseType="lpstr">
      <vt:lpstr>Arial</vt:lpstr>
      <vt:lpstr>Century Gothic</vt:lpstr>
      <vt:lpstr>Garamond</vt:lpstr>
      <vt:lpstr>Savon</vt:lpstr>
      <vt:lpstr>UNIVERSIDAD POLITÉCNICA DE TAPACHULA</vt:lpstr>
      <vt:lpstr>Introducción</vt:lpstr>
      <vt:lpstr>Presentación de PowerPoint</vt:lpstr>
      <vt:lpstr>Antecedentes</vt:lpstr>
      <vt:lpstr>Presentación de PowerPoint</vt:lpstr>
      <vt:lpstr>Planteamiento de Problema</vt:lpstr>
      <vt:lpstr>Presentación de PowerPoint</vt:lpstr>
      <vt:lpstr>Formulación del Problema</vt:lpstr>
      <vt:lpstr>Objetivos</vt:lpstr>
      <vt:lpstr>Descripción del Material Usado y sus Funciones</vt:lpstr>
      <vt:lpstr>Sensor de Temperatura Digital</vt:lpstr>
      <vt:lpstr>Sensor de Humedad del Suelo Higrómetro </vt:lpstr>
      <vt:lpstr>Modulo de 4 Relevadores - Electrónica</vt:lpstr>
      <vt:lpstr>Protoboard</vt:lpstr>
      <vt:lpstr>Electroválvula</vt:lpstr>
      <vt:lpstr>Sensor de Humedad de Suelo Capacitivo Anticorrosivo </vt:lpstr>
      <vt:lpstr>Cable Dupont</vt:lpstr>
      <vt:lpstr>Arduino </vt:lpstr>
      <vt:lpstr>SITIO WEB</vt:lpstr>
      <vt:lpstr>ADMINISTRACIÓN DE LOS CULTIVOS</vt:lpstr>
      <vt:lpstr>Presentación de PowerPoint</vt:lpstr>
      <vt:lpstr>REGISTRO DE LECTURAS DE LOS SENSORES</vt:lpstr>
      <vt:lpstr>Presentación de PowerPoint</vt:lpstr>
      <vt:lpstr>OBSERVACIÓN Y EVIDENCIAS</vt:lpstr>
      <vt:lpstr>MONITOREO DE LA INFORMACIÓN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HP</dc:creator>
  <cp:lastModifiedBy>Juan Rodrigo Maldonado Pérez</cp:lastModifiedBy>
  <cp:revision>122</cp:revision>
  <dcterms:created xsi:type="dcterms:W3CDTF">2018-01-09T04:05:12Z</dcterms:created>
  <dcterms:modified xsi:type="dcterms:W3CDTF">2020-01-31T05:01:44Z</dcterms:modified>
</cp:coreProperties>
</file>